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5" r:id="rId22"/>
    <p:sldId id="286" r:id="rId23"/>
    <p:sldId id="287" r:id="rId24"/>
    <p:sldId id="288" r:id="rId25"/>
    <p:sldId id="289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96A23-2858-4DD4-B607-1C421CA1C2A7}" v="7" dt="2022-05-06T14:55:14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KARIA BEKKAR" userId="817c742b8f74fe09" providerId="LiveId" clId="{56B96A23-2858-4DD4-B607-1C421CA1C2A7}"/>
    <pc:docChg chg="custSel addSld delSld modSld">
      <pc:chgData name="ZAKARIA BEKKAR" userId="817c742b8f74fe09" providerId="LiveId" clId="{56B96A23-2858-4DD4-B607-1C421CA1C2A7}" dt="2022-05-06T14:56:51.589" v="116" actId="20577"/>
      <pc:docMkLst>
        <pc:docMk/>
      </pc:docMkLst>
      <pc:sldChg chg="addSp delSp modSp mod">
        <pc:chgData name="ZAKARIA BEKKAR" userId="817c742b8f74fe09" providerId="LiveId" clId="{56B96A23-2858-4DD4-B607-1C421CA1C2A7}" dt="2022-05-06T14:56:51.589" v="116" actId="20577"/>
        <pc:sldMkLst>
          <pc:docMk/>
          <pc:sldMk cId="95992585" sldId="256"/>
        </pc:sldMkLst>
        <pc:spChg chg="mod">
          <ac:chgData name="ZAKARIA BEKKAR" userId="817c742b8f74fe09" providerId="LiveId" clId="{56B96A23-2858-4DD4-B607-1C421CA1C2A7}" dt="2022-05-06T14:55:43.888" v="46" actId="20577"/>
          <ac:spMkLst>
            <pc:docMk/>
            <pc:sldMk cId="95992585" sldId="256"/>
            <ac:spMk id="2" creationId="{D9D43BF0-76AD-47DF-AF92-AE880CCECA43}"/>
          </ac:spMkLst>
        </pc:spChg>
        <pc:spChg chg="del mod">
          <ac:chgData name="ZAKARIA BEKKAR" userId="817c742b8f74fe09" providerId="LiveId" clId="{56B96A23-2858-4DD4-B607-1C421CA1C2A7}" dt="2022-05-06T14:56:42.155" v="98" actId="478"/>
          <ac:spMkLst>
            <pc:docMk/>
            <pc:sldMk cId="95992585" sldId="256"/>
            <ac:spMk id="3" creationId="{F11209B0-74CF-4FE0-963D-4CF2A2225E79}"/>
          </ac:spMkLst>
        </pc:spChg>
        <pc:spChg chg="add mod">
          <ac:chgData name="ZAKARIA BEKKAR" userId="817c742b8f74fe09" providerId="LiveId" clId="{56B96A23-2858-4DD4-B607-1C421CA1C2A7}" dt="2022-05-06T14:56:51.589" v="116" actId="20577"/>
          <ac:spMkLst>
            <pc:docMk/>
            <pc:sldMk cId="95992585" sldId="256"/>
            <ac:spMk id="5" creationId="{4F786DB7-8B36-84FF-F369-F87A53282821}"/>
          </ac:spMkLst>
        </pc:spChg>
      </pc:sldChg>
      <pc:sldChg chg="add">
        <pc:chgData name="ZAKARIA BEKKAR" userId="817c742b8f74fe09" providerId="LiveId" clId="{56B96A23-2858-4DD4-B607-1C421CA1C2A7}" dt="2022-05-06T14:50:39.201" v="0"/>
        <pc:sldMkLst>
          <pc:docMk/>
          <pc:sldMk cId="448070412" sldId="285"/>
        </pc:sldMkLst>
      </pc:sldChg>
      <pc:sldChg chg="add">
        <pc:chgData name="ZAKARIA BEKKAR" userId="817c742b8f74fe09" providerId="LiveId" clId="{56B96A23-2858-4DD4-B607-1C421CA1C2A7}" dt="2022-05-06T14:50:39.201" v="0"/>
        <pc:sldMkLst>
          <pc:docMk/>
          <pc:sldMk cId="4019458125" sldId="286"/>
        </pc:sldMkLst>
      </pc:sldChg>
      <pc:sldChg chg="add">
        <pc:chgData name="ZAKARIA BEKKAR" userId="817c742b8f74fe09" providerId="LiveId" clId="{56B96A23-2858-4DD4-B607-1C421CA1C2A7}" dt="2022-05-06T14:50:39.201" v="0"/>
        <pc:sldMkLst>
          <pc:docMk/>
          <pc:sldMk cId="446145564" sldId="287"/>
        </pc:sldMkLst>
      </pc:sldChg>
      <pc:sldChg chg="add">
        <pc:chgData name="ZAKARIA BEKKAR" userId="817c742b8f74fe09" providerId="LiveId" clId="{56B96A23-2858-4DD4-B607-1C421CA1C2A7}" dt="2022-05-06T14:50:39.201" v="0"/>
        <pc:sldMkLst>
          <pc:docMk/>
          <pc:sldMk cId="1412267139" sldId="288"/>
        </pc:sldMkLst>
      </pc:sldChg>
      <pc:sldChg chg="add">
        <pc:chgData name="ZAKARIA BEKKAR" userId="817c742b8f74fe09" providerId="LiveId" clId="{56B96A23-2858-4DD4-B607-1C421CA1C2A7}" dt="2022-05-06T14:50:39.201" v="0"/>
        <pc:sldMkLst>
          <pc:docMk/>
          <pc:sldMk cId="4031513909" sldId="289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3460512398" sldId="290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2523903286" sldId="291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2354509854" sldId="292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3175963532" sldId="293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4189966254" sldId="294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1056773292" sldId="295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2642083430" sldId="296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1545631428" sldId="297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90809184" sldId="298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2772612328" sldId="299"/>
        </pc:sldMkLst>
      </pc:sldChg>
      <pc:sldChg chg="add">
        <pc:chgData name="ZAKARIA BEKKAR" userId="817c742b8f74fe09" providerId="LiveId" clId="{56B96A23-2858-4DD4-B607-1C421CA1C2A7}" dt="2022-05-06T14:51:42.038" v="1"/>
        <pc:sldMkLst>
          <pc:docMk/>
          <pc:sldMk cId="3312342321" sldId="300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680880420" sldId="301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2627416099" sldId="302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2309789879" sldId="303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917093398" sldId="304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2366452313" sldId="305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3676323933" sldId="306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3463733424" sldId="307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727678140" sldId="308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675972721" sldId="309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35626155" sldId="310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3845596105" sldId="311"/>
        </pc:sldMkLst>
      </pc:sldChg>
      <pc:sldChg chg="add">
        <pc:chgData name="ZAKARIA BEKKAR" userId="817c742b8f74fe09" providerId="LiveId" clId="{56B96A23-2858-4DD4-B607-1C421CA1C2A7}" dt="2022-05-06T14:52:12.116" v="2"/>
        <pc:sldMkLst>
          <pc:docMk/>
          <pc:sldMk cId="1707550358" sldId="312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3287821994" sldId="313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843986870" sldId="314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979023258" sldId="315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3095421160" sldId="316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622548637" sldId="317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4149745878" sldId="318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050209914" sldId="319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3003917540" sldId="320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797457012" sldId="321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687584906" sldId="322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318570614" sldId="323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559181841" sldId="324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139399709" sldId="325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801864827" sldId="326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165739833" sldId="327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747451620" sldId="328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960973608" sldId="329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364915605" sldId="330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977822194" sldId="331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3009910842" sldId="332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991737001" sldId="333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057471806" sldId="334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2320394858" sldId="335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3457834566" sldId="336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351208491" sldId="337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568147257" sldId="338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4242799782" sldId="339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512064606" sldId="340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3196469171" sldId="341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799927980" sldId="342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362349483" sldId="343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1359394645" sldId="344"/>
        </pc:sldMkLst>
      </pc:sldChg>
      <pc:sldChg chg="add">
        <pc:chgData name="ZAKARIA BEKKAR" userId="817c742b8f74fe09" providerId="LiveId" clId="{56B96A23-2858-4DD4-B607-1C421CA1C2A7}" dt="2022-05-06T14:54:11.148" v="3"/>
        <pc:sldMkLst>
          <pc:docMk/>
          <pc:sldMk cId="927069729" sldId="345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874859405" sldId="346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1410039101" sldId="346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2655249376" sldId="347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3829944567" sldId="347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2469492508" sldId="348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3519326222" sldId="348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812269022" sldId="349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1800523539" sldId="349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481393808" sldId="350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3769131465" sldId="350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2059731352" sldId="351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2451129712" sldId="351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2863620997" sldId="352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3977802246" sldId="352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1478173852" sldId="353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2509929636" sldId="353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1296069986" sldId="354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1565428755" sldId="354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322016693" sldId="355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3744114571" sldId="355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2234047490" sldId="356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3100267954" sldId="356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855324734" sldId="357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2397501060" sldId="357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569229233" sldId="358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2385155046" sldId="358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3158525197" sldId="359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3443563962" sldId="359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508850411" sldId="360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1491771792" sldId="360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1388436472" sldId="361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1734936604" sldId="361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817818402" sldId="362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1551422407" sldId="362"/>
        </pc:sldMkLst>
      </pc:sldChg>
      <pc:sldChg chg="add del">
        <pc:chgData name="ZAKARIA BEKKAR" userId="817c742b8f74fe09" providerId="LiveId" clId="{56B96A23-2858-4DD4-B607-1C421CA1C2A7}" dt="2022-05-06T14:55:11.335" v="5"/>
        <pc:sldMkLst>
          <pc:docMk/>
          <pc:sldMk cId="1418359237" sldId="363"/>
        </pc:sldMkLst>
      </pc:sldChg>
      <pc:sldChg chg="add">
        <pc:chgData name="ZAKARIA BEKKAR" userId="817c742b8f74fe09" providerId="LiveId" clId="{56B96A23-2858-4DD4-B607-1C421CA1C2A7}" dt="2022-05-06T14:55:14.820" v="6"/>
        <pc:sldMkLst>
          <pc:docMk/>
          <pc:sldMk cId="3319741142" sldId="3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D9D43BF0-76AD-47DF-AF92-AE880CCEC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Répertoire des visualisations de données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F786DB7-8B36-84FF-F369-F87A53282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POPUP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Evolution du coût global selon le dispositif">
            <a:extLst>
              <a:ext uri="{FF2B5EF4-FFF2-40B4-BE49-F238E27FC236}">
                <a16:creationId xmlns:a16="http://schemas.microsoft.com/office/drawing/2014/main" id="{D319155D-ABE0-4580-A252-68C1548B6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7" y="0"/>
            <a:ext cx="11841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Répartition de séjours de rad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9396BF1C-93AB-4921-9C70-C461FE69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25" y="0"/>
            <a:ext cx="2906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6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épartition de séjours de radiothérapies en terme durée d&amp;apos;hospitalisation, par dispositif (toutes années confondues) (2)">
            <a:extLst>
              <a:ext uri="{FF2B5EF4-FFF2-40B4-BE49-F238E27FC236}">
                <a16:creationId xmlns:a16="http://schemas.microsoft.com/office/drawing/2014/main" id="{8B47D113-167B-4D77-B421-EC70BD3EF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335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7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Coût moyen des séjours hémodialyses (par séjour, selon le dispositif et toutes années confondues)">
            <a:extLst>
              <a:ext uri="{FF2B5EF4-FFF2-40B4-BE49-F238E27FC236}">
                <a16:creationId xmlns:a16="http://schemas.microsoft.com/office/drawing/2014/main" id="{A0FB6FF9-1BD8-4997-AED8-100F0564E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01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Coût moyen des séjours chimiothérapies (par séjour, selon le dispositif et toutes années confondues)">
            <a:extLst>
              <a:ext uri="{FF2B5EF4-FFF2-40B4-BE49-F238E27FC236}">
                <a16:creationId xmlns:a16="http://schemas.microsoft.com/office/drawing/2014/main" id="{FBB47201-1791-44B7-92F4-B010B734B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292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Coût moyen des séjours hémodialyses (par patient, selon le dispositif et toutes années confondues)">
            <a:extLst>
              <a:ext uri="{FF2B5EF4-FFF2-40B4-BE49-F238E27FC236}">
                <a16:creationId xmlns:a16="http://schemas.microsoft.com/office/drawing/2014/main" id="{3B8E5E31-B037-4CD2-9DCA-B56F4141D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639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Coût moyen des séjours chimiothérapies (par patient, selon le dispositif et toutes années confondues)">
            <a:extLst>
              <a:ext uri="{FF2B5EF4-FFF2-40B4-BE49-F238E27FC236}">
                <a16:creationId xmlns:a16="http://schemas.microsoft.com/office/drawing/2014/main" id="{05EDEC67-62DD-41C9-9D35-3F3C84E27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717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Coût moyen des interventions sur le cristallin (par patient, selon le dispositif et toutes années confondues)">
            <a:extLst>
              <a:ext uri="{FF2B5EF4-FFF2-40B4-BE49-F238E27FC236}">
                <a16:creationId xmlns:a16="http://schemas.microsoft.com/office/drawing/2014/main" id="{A991E14A-79EB-4D7A-A9D3-ABF28673B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36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Durée moyenne des interventions sur le cristallin (par dispositif)">
            <a:extLst>
              <a:ext uri="{FF2B5EF4-FFF2-40B4-BE49-F238E27FC236}">
                <a16:creationId xmlns:a16="http://schemas.microsoft.com/office/drawing/2014/main" id="{1BF24C0C-CD57-47C1-8D01-D42E1DAF5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224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épartition des interventions sur le cristallin en terme de classe d&amp;apos;âge, par dispositif (toutes années confondues)">
            <a:extLst>
              <a:ext uri="{FF2B5EF4-FFF2-40B4-BE49-F238E27FC236}">
                <a16:creationId xmlns:a16="http://schemas.microsoft.com/office/drawing/2014/main" id="{0C380AD8-5F68-4775-BD80-87166545B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44" y="0"/>
            <a:ext cx="2953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41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Evolution du nombre de patients par dispositif">
            <a:extLst>
              <a:ext uri="{FF2B5EF4-FFF2-40B4-BE49-F238E27FC236}">
                <a16:creationId xmlns:a16="http://schemas.microsoft.com/office/drawing/2014/main" id="{D2F2E292-8583-4A47-9ECD-F3C9630D0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7" y="0"/>
            <a:ext cx="11841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Evolution du nombre de séjours par dispositif">
            <a:extLst>
              <a:ext uri="{FF2B5EF4-FFF2-40B4-BE49-F238E27FC236}">
                <a16:creationId xmlns:a16="http://schemas.microsoft.com/office/drawing/2014/main" id="{B841E670-A8E4-475B-95B5-BA15E2AD2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7" y="0"/>
            <a:ext cx="11841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Evolution du nombre de séjours moyen, par dispositif">
            <a:extLst>
              <a:ext uri="{FF2B5EF4-FFF2-40B4-BE49-F238E27FC236}">
                <a16:creationId xmlns:a16="http://schemas.microsoft.com/office/drawing/2014/main" id="{67267253-7046-4629-BEB8-6D84A1673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10" y="0"/>
            <a:ext cx="1085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Evolution du nombre de séjours moyen, par dispositif - Hémodialyses et Radiothérapies exclues">
            <a:extLst>
              <a:ext uri="{FF2B5EF4-FFF2-40B4-BE49-F238E27FC236}">
                <a16:creationId xmlns:a16="http://schemas.microsoft.com/office/drawing/2014/main" id="{27EE8188-6ABC-407E-BD54-E8D072CD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75" y="0"/>
            <a:ext cx="981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Nombre de séjours moyen (par patient), selon le dispositif">
            <a:extLst>
              <a:ext uri="{FF2B5EF4-FFF2-40B4-BE49-F238E27FC236}">
                <a16:creationId xmlns:a16="http://schemas.microsoft.com/office/drawing/2014/main" id="{3CEE692E-538A-44E6-B4CB-C4A666472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6" y="0"/>
            <a:ext cx="6405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épartition des groupes ( toutes années confondues, en terme de patients, tout dispositf)">
            <a:extLst>
              <a:ext uri="{FF2B5EF4-FFF2-40B4-BE49-F238E27FC236}">
                <a16:creationId xmlns:a16="http://schemas.microsoft.com/office/drawing/2014/main" id="{AFA12ABC-2156-436A-916E-6D42041D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472"/>
            <a:ext cx="12192000" cy="610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épartition des groupes ( toutes années confondues, en terme de patients) - AMO">
            <a:extLst>
              <a:ext uri="{FF2B5EF4-FFF2-40B4-BE49-F238E27FC236}">
                <a16:creationId xmlns:a16="http://schemas.microsoft.com/office/drawing/2014/main" id="{5C521FED-0C82-4723-B27B-7B634177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256"/>
            <a:ext cx="12192000" cy="61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Répartition des groupes ( toutes années confondues, en terme de patients) - AME">
            <a:extLst>
              <a:ext uri="{FF2B5EF4-FFF2-40B4-BE49-F238E27FC236}">
                <a16:creationId xmlns:a16="http://schemas.microsoft.com/office/drawing/2014/main" id="{AC3499C3-B377-4FD1-BDF6-04ADF01F8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Répartition des groupes ( toutes années confondues, en terme de patients) - SUV">
            <a:extLst>
              <a:ext uri="{FF2B5EF4-FFF2-40B4-BE49-F238E27FC236}">
                <a16:creationId xmlns:a16="http://schemas.microsoft.com/office/drawing/2014/main" id="{EC939CC3-A2AA-4DEC-9852-41B095157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009"/>
            <a:ext cx="12192000" cy="61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Ventilation CMD Séances">
            <a:extLst>
              <a:ext uri="{FF2B5EF4-FFF2-40B4-BE49-F238E27FC236}">
                <a16:creationId xmlns:a16="http://schemas.microsoft.com/office/drawing/2014/main" id="{FAFD46CE-55A5-4DDF-9E6D-201095CD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30" y="0"/>
            <a:ext cx="4219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épartition des groupes ( toutes années confondues, en terme de patients) - CMU-C">
            <a:extLst>
              <a:ext uri="{FF2B5EF4-FFF2-40B4-BE49-F238E27FC236}">
                <a16:creationId xmlns:a16="http://schemas.microsoft.com/office/drawing/2014/main" id="{17809475-1E14-4D19-AF93-8D9752320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009"/>
            <a:ext cx="12192000" cy="61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épartition des groupes ( toutes années confondues, en terme de patients) - AME">
            <a:extLst>
              <a:ext uri="{FF2B5EF4-FFF2-40B4-BE49-F238E27FC236}">
                <a16:creationId xmlns:a16="http://schemas.microsoft.com/office/drawing/2014/main" id="{8A2F1AA2-DFCD-4FBA-82F7-E8305EF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7" y="0"/>
            <a:ext cx="11282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7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épartition des groupes ( toutes années confondues, en terme de patients) - SUV">
            <a:extLst>
              <a:ext uri="{FF2B5EF4-FFF2-40B4-BE49-F238E27FC236}">
                <a16:creationId xmlns:a16="http://schemas.microsoft.com/office/drawing/2014/main" id="{E3DC6C71-DD5E-4E6A-9149-0E8DA575E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8" y="0"/>
            <a:ext cx="11492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58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épartition des groupes ( toutes années confondues, en terme de patients) - CMU-C">
            <a:extLst>
              <a:ext uri="{FF2B5EF4-FFF2-40B4-BE49-F238E27FC236}">
                <a16:creationId xmlns:a16="http://schemas.microsoft.com/office/drawing/2014/main" id="{99A0C796-2126-4E52-B51E-D40A502F8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8" y="0"/>
            <a:ext cx="11492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4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épartition des groupes ( toutes années confondues, en terme de patients) - AMO">
            <a:extLst>
              <a:ext uri="{FF2B5EF4-FFF2-40B4-BE49-F238E27FC236}">
                <a16:creationId xmlns:a16="http://schemas.microsoft.com/office/drawing/2014/main" id="{7F7A1C8B-A3DE-4D9D-8185-2D039EE8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7" y="0"/>
            <a:ext cx="11282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67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épartition des groupes ( toutes années confondues, en terme de patients, tout dispositf)">
            <a:extLst>
              <a:ext uri="{FF2B5EF4-FFF2-40B4-BE49-F238E27FC236}">
                <a16:creationId xmlns:a16="http://schemas.microsoft.com/office/drawing/2014/main" id="{3794035C-B96A-4EB9-851B-3439E416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1" y="0"/>
            <a:ext cx="11503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3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Evolution annuelle de l&amp;apos;effectif de patients par top groupe - SUV">
            <a:extLst>
              <a:ext uri="{FF2B5EF4-FFF2-40B4-BE49-F238E27FC236}">
                <a16:creationId xmlns:a16="http://schemas.microsoft.com/office/drawing/2014/main" id="{A72451A2-FFF4-4D78-B230-22D9AE14D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1"/>
            <a:ext cx="12192000" cy="68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Evolution annuelle de l&amp;apos;effectif de patients par top groupe - AME">
            <a:extLst>
              <a:ext uri="{FF2B5EF4-FFF2-40B4-BE49-F238E27FC236}">
                <a16:creationId xmlns:a16="http://schemas.microsoft.com/office/drawing/2014/main" id="{AA0B544C-3868-4C0D-9266-4866C938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5"/>
            <a:ext cx="12192000" cy="68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Evolution annuelle de l&amp;apos;effectif de patients par top groupe - AMO">
            <a:extLst>
              <a:ext uri="{FF2B5EF4-FFF2-40B4-BE49-F238E27FC236}">
                <a16:creationId xmlns:a16="http://schemas.microsoft.com/office/drawing/2014/main" id="{9F0E2F0D-1761-4F81-B768-0A8108289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5"/>
            <a:ext cx="12192000" cy="68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Evolution annuelle de l&amp;apos;effectif de patients par top groupe - CMU-C">
            <a:extLst>
              <a:ext uri="{FF2B5EF4-FFF2-40B4-BE49-F238E27FC236}">
                <a16:creationId xmlns:a16="http://schemas.microsoft.com/office/drawing/2014/main" id="{7E03F1A6-5A8A-4C30-93F7-6F4462991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1"/>
            <a:ext cx="12192000" cy="68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Evolution Séances Moy">
            <a:extLst>
              <a:ext uri="{FF2B5EF4-FFF2-40B4-BE49-F238E27FC236}">
                <a16:creationId xmlns:a16="http://schemas.microsoft.com/office/drawing/2014/main" id="{F72F869C-C7A6-4C5B-A700-7CA0C0CD7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9" y="0"/>
            <a:ext cx="11401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Feuille 24">
            <a:extLst>
              <a:ext uri="{FF2B5EF4-FFF2-40B4-BE49-F238E27FC236}">
                <a16:creationId xmlns:a16="http://schemas.microsoft.com/office/drawing/2014/main" id="{E16C0033-5EA2-4BEC-8730-702D49A61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614362"/>
            <a:ext cx="52578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Tableau de bord 2">
            <a:extLst>
              <a:ext uri="{FF2B5EF4-FFF2-40B4-BE49-F238E27FC236}">
                <a16:creationId xmlns:a16="http://schemas.microsoft.com/office/drawing/2014/main" id="{D1AB0771-CE0F-4BF5-BBB8-39C3EB9C5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Evolution Sévérité AMO">
            <a:extLst>
              <a:ext uri="{FF2B5EF4-FFF2-40B4-BE49-F238E27FC236}">
                <a16:creationId xmlns:a16="http://schemas.microsoft.com/office/drawing/2014/main" id="{D76325AA-1471-4244-8B72-655E85D4D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9" y="0"/>
            <a:ext cx="10081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Evolution Sévérité SUV">
            <a:extLst>
              <a:ext uri="{FF2B5EF4-FFF2-40B4-BE49-F238E27FC236}">
                <a16:creationId xmlns:a16="http://schemas.microsoft.com/office/drawing/2014/main" id="{C0C8DFEF-49B3-4C49-93E4-EE71439AF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7" y="0"/>
            <a:ext cx="11181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Evolution Sévérité CMU-C">
            <a:extLst>
              <a:ext uri="{FF2B5EF4-FFF2-40B4-BE49-F238E27FC236}">
                <a16:creationId xmlns:a16="http://schemas.microsoft.com/office/drawing/2014/main" id="{E4AB3707-844E-4318-B4AB-A4776ECE1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65" y="0"/>
            <a:ext cx="10397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Age moyen par dispositif">
            <a:extLst>
              <a:ext uri="{FF2B5EF4-FFF2-40B4-BE49-F238E27FC236}">
                <a16:creationId xmlns:a16="http://schemas.microsoft.com/office/drawing/2014/main" id="{08F5D48B-2042-49C5-9D6E-D7B089638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343150"/>
            <a:ext cx="3733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2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epart Sexes">
            <a:extLst>
              <a:ext uri="{FF2B5EF4-FFF2-40B4-BE49-F238E27FC236}">
                <a16:creationId xmlns:a16="http://schemas.microsoft.com/office/drawing/2014/main" id="{E30F14AD-3934-4067-95EC-B0D700A48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909762"/>
            <a:ext cx="37338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03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Nombre de patients par dispositifs (toutes années confondues)">
            <a:extLst>
              <a:ext uri="{FF2B5EF4-FFF2-40B4-BE49-F238E27FC236}">
                <a16:creationId xmlns:a16="http://schemas.microsoft.com/office/drawing/2014/main" id="{38FCA404-9393-4122-9FBD-361C977FA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128837"/>
            <a:ext cx="37338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09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GEO - SUV">
            <a:extLst>
              <a:ext uri="{FF2B5EF4-FFF2-40B4-BE49-F238E27FC236}">
                <a16:creationId xmlns:a16="http://schemas.microsoft.com/office/drawing/2014/main" id="{9D16F874-3F92-41EF-BF5F-7BC034EEB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" y="0"/>
            <a:ext cx="1106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3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GEO - AME">
            <a:extLst>
              <a:ext uri="{FF2B5EF4-FFF2-40B4-BE49-F238E27FC236}">
                <a16:creationId xmlns:a16="http://schemas.microsoft.com/office/drawing/2014/main" id="{526E388F-4237-4B3B-B729-8ED1EEFBF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" y="0"/>
            <a:ext cx="1106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épartition de la sévérité selon le dispositif">
            <a:extLst>
              <a:ext uri="{FF2B5EF4-FFF2-40B4-BE49-F238E27FC236}">
                <a16:creationId xmlns:a16="http://schemas.microsoft.com/office/drawing/2014/main" id="{93A5BA9C-39D5-4524-B024-0E2B5C166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504" y="0"/>
            <a:ext cx="5226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GEO - AMO">
            <a:extLst>
              <a:ext uri="{FF2B5EF4-FFF2-40B4-BE49-F238E27FC236}">
                <a16:creationId xmlns:a16="http://schemas.microsoft.com/office/drawing/2014/main" id="{297DE775-9AB3-4181-A3EB-F057CC1F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" y="0"/>
            <a:ext cx="1106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73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GEO - CMU-C">
            <a:extLst>
              <a:ext uri="{FF2B5EF4-FFF2-40B4-BE49-F238E27FC236}">
                <a16:creationId xmlns:a16="http://schemas.microsoft.com/office/drawing/2014/main" id="{99F5B65E-5B4A-492A-A7F4-73CC5EF26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" y="0"/>
            <a:ext cx="1106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3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volution annuelle repart geo - AME">
            <a:extLst>
              <a:ext uri="{FF2B5EF4-FFF2-40B4-BE49-F238E27FC236}">
                <a16:creationId xmlns:a16="http://schemas.microsoft.com/office/drawing/2014/main" id="{06A4E70E-7ED4-4247-83CE-93357ED0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1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Evolution annuelle repart geo - AME (2)">
            <a:extLst>
              <a:ext uri="{FF2B5EF4-FFF2-40B4-BE49-F238E27FC236}">
                <a16:creationId xmlns:a16="http://schemas.microsoft.com/office/drawing/2014/main" id="{B0D91DC0-AFA8-4112-BEEE-38BD7FE6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annuelle repart geo - AME (3)">
            <a:extLst>
              <a:ext uri="{FF2B5EF4-FFF2-40B4-BE49-F238E27FC236}">
                <a16:creationId xmlns:a16="http://schemas.microsoft.com/office/drawing/2014/main" id="{590BE3C0-E529-46D3-84A6-B5781E38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12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Evolution annuelle repart geo - AME (4)">
            <a:extLst>
              <a:ext uri="{FF2B5EF4-FFF2-40B4-BE49-F238E27FC236}">
                <a16:creationId xmlns:a16="http://schemas.microsoft.com/office/drawing/2014/main" id="{70ABA686-38F4-4E89-A436-97DA54BA1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2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AME_vs_AMO">
            <a:extLst>
              <a:ext uri="{FF2B5EF4-FFF2-40B4-BE49-F238E27FC236}">
                <a16:creationId xmlns:a16="http://schemas.microsoft.com/office/drawing/2014/main" id="{CA446DD7-F7E5-42DE-B914-8849351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80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AME_vs_AMO (2)">
            <a:extLst>
              <a:ext uri="{FF2B5EF4-FFF2-40B4-BE49-F238E27FC236}">
                <a16:creationId xmlns:a16="http://schemas.microsoft.com/office/drawing/2014/main" id="{B6616C5C-D660-4F56-9725-D44C2BAA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6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AME_vs_CMUC">
            <a:extLst>
              <a:ext uri="{FF2B5EF4-FFF2-40B4-BE49-F238E27FC236}">
                <a16:creationId xmlns:a16="http://schemas.microsoft.com/office/drawing/2014/main" id="{A8EC0E63-6BF3-48D0-BCE7-1D1E3AA59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9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AME_vs_CMUC (2)">
            <a:extLst>
              <a:ext uri="{FF2B5EF4-FFF2-40B4-BE49-F238E27FC236}">
                <a16:creationId xmlns:a16="http://schemas.microsoft.com/office/drawing/2014/main" id="{263C484C-9657-41ED-8485-03A673C8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9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Evolution Sévérité AME">
            <a:extLst>
              <a:ext uri="{FF2B5EF4-FFF2-40B4-BE49-F238E27FC236}">
                <a16:creationId xmlns:a16="http://schemas.microsoft.com/office/drawing/2014/main" id="{6FD8D08B-A821-4589-AE4F-127F214E6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09" y="0"/>
            <a:ext cx="9700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CMUC_vs_AMO">
            <a:extLst>
              <a:ext uri="{FF2B5EF4-FFF2-40B4-BE49-F238E27FC236}">
                <a16:creationId xmlns:a16="http://schemas.microsoft.com/office/drawing/2014/main" id="{3DD84AC6-ACA7-419B-84B5-AF948D90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52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CMUC_vs_AMO (2)">
            <a:extLst>
              <a:ext uri="{FF2B5EF4-FFF2-40B4-BE49-F238E27FC236}">
                <a16:creationId xmlns:a16="http://schemas.microsoft.com/office/drawing/2014/main" id="{4F84299A-1BF0-4EBE-B219-FB23DCC7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23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UV_vs_AME">
            <a:extLst>
              <a:ext uri="{FF2B5EF4-FFF2-40B4-BE49-F238E27FC236}">
                <a16:creationId xmlns:a16="http://schemas.microsoft.com/office/drawing/2014/main" id="{5B6696FA-8467-474C-8BDA-E2E199E1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34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UV_vs_AME (2)">
            <a:extLst>
              <a:ext uri="{FF2B5EF4-FFF2-40B4-BE49-F238E27FC236}">
                <a16:creationId xmlns:a16="http://schemas.microsoft.com/office/drawing/2014/main" id="{96AA7552-6F63-4554-AD1C-DB2B8053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8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UV_vs_AMO">
            <a:extLst>
              <a:ext uri="{FF2B5EF4-FFF2-40B4-BE49-F238E27FC236}">
                <a16:creationId xmlns:a16="http://schemas.microsoft.com/office/drawing/2014/main" id="{6B360AFB-3141-4BC9-ADD7-2EFD42E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2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UV_vs_AMO (2)">
            <a:extLst>
              <a:ext uri="{FF2B5EF4-FFF2-40B4-BE49-F238E27FC236}">
                <a16:creationId xmlns:a16="http://schemas.microsoft.com/office/drawing/2014/main" id="{B83877FB-850C-4AAD-8114-B5A274CD7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UV_vs_CMUC">
            <a:extLst>
              <a:ext uri="{FF2B5EF4-FFF2-40B4-BE49-F238E27FC236}">
                <a16:creationId xmlns:a16="http://schemas.microsoft.com/office/drawing/2014/main" id="{6DEC1A97-EA44-45FF-8F10-F063A300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6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UV_vs_CMUC (2)">
            <a:extLst>
              <a:ext uri="{FF2B5EF4-FFF2-40B4-BE49-F238E27FC236}">
                <a16:creationId xmlns:a16="http://schemas.microsoft.com/office/drawing/2014/main" id="{A21CAF56-362C-44DE-8F09-A5B82EA2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290512"/>
            <a:ext cx="118967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50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Feuille 1">
            <a:extLst>
              <a:ext uri="{FF2B5EF4-FFF2-40B4-BE49-F238E27FC236}">
                <a16:creationId xmlns:a16="http://schemas.microsoft.com/office/drawing/2014/main" id="{7383C19A-CF52-4629-B99F-12FDBB3A4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29" y="0"/>
            <a:ext cx="3051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21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1 -G">
            <a:extLst>
              <a:ext uri="{FF2B5EF4-FFF2-40B4-BE49-F238E27FC236}">
                <a16:creationId xmlns:a16="http://schemas.microsoft.com/office/drawing/2014/main" id="{D9612941-1CCC-4437-92F8-F34948335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0" y="0"/>
            <a:ext cx="1118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volution du coût moyen par patient, selon le dispositif">
            <a:extLst>
              <a:ext uri="{FF2B5EF4-FFF2-40B4-BE49-F238E27FC236}">
                <a16:creationId xmlns:a16="http://schemas.microsoft.com/office/drawing/2014/main" id="{5BF8DB86-41F9-4047-9CE5-987CF3C7F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3" y="0"/>
            <a:ext cx="11526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2 -G">
            <a:extLst>
              <a:ext uri="{FF2B5EF4-FFF2-40B4-BE49-F238E27FC236}">
                <a16:creationId xmlns:a16="http://schemas.microsoft.com/office/drawing/2014/main" id="{0BFFDCCE-0764-4A49-B8C8-E48A0C62D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0" y="0"/>
            <a:ext cx="1118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23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3 - G">
            <a:extLst>
              <a:ext uri="{FF2B5EF4-FFF2-40B4-BE49-F238E27FC236}">
                <a16:creationId xmlns:a16="http://schemas.microsoft.com/office/drawing/2014/main" id="{0082A798-A8EB-4A9E-A958-74AA26B54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0" y="0"/>
            <a:ext cx="1118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21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4 - G">
            <a:extLst>
              <a:ext uri="{FF2B5EF4-FFF2-40B4-BE49-F238E27FC236}">
                <a16:creationId xmlns:a16="http://schemas.microsoft.com/office/drawing/2014/main" id="{5CF29513-059D-4E36-949F-05774721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0" y="0"/>
            <a:ext cx="1118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48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R5 - G">
            <a:extLst>
              <a:ext uri="{FF2B5EF4-FFF2-40B4-BE49-F238E27FC236}">
                <a16:creationId xmlns:a16="http://schemas.microsoft.com/office/drawing/2014/main" id="{E08B9850-8C99-4E61-B376-D1152B0C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0" y="0"/>
            <a:ext cx="1118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45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R6 - G">
            <a:extLst>
              <a:ext uri="{FF2B5EF4-FFF2-40B4-BE49-F238E27FC236}">
                <a16:creationId xmlns:a16="http://schemas.microsoft.com/office/drawing/2014/main" id="{931F9E25-6F0E-4545-B0A0-EE5E297DD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0" y="0"/>
            <a:ext cx="1118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09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1 -G AME">
            <a:extLst>
              <a:ext uri="{FF2B5EF4-FFF2-40B4-BE49-F238E27FC236}">
                <a16:creationId xmlns:a16="http://schemas.microsoft.com/office/drawing/2014/main" id="{53389AE4-74EF-42BC-9416-50965056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17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2 -G AME">
            <a:extLst>
              <a:ext uri="{FF2B5EF4-FFF2-40B4-BE49-F238E27FC236}">
                <a16:creationId xmlns:a16="http://schemas.microsoft.com/office/drawing/2014/main" id="{57ED1130-668B-4740-A750-6367BAF1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57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R3 - G AME">
            <a:extLst>
              <a:ext uri="{FF2B5EF4-FFF2-40B4-BE49-F238E27FC236}">
                <a16:creationId xmlns:a16="http://schemas.microsoft.com/office/drawing/2014/main" id="{55B049C4-511F-4A98-BFC2-EC7F0EBF8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84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4 - G AME">
            <a:extLst>
              <a:ext uri="{FF2B5EF4-FFF2-40B4-BE49-F238E27FC236}">
                <a16:creationId xmlns:a16="http://schemas.microsoft.com/office/drawing/2014/main" id="{C63BD8DA-9044-4054-B2CB-85F6C14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0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5 - G AME">
            <a:extLst>
              <a:ext uri="{FF2B5EF4-FFF2-40B4-BE49-F238E27FC236}">
                <a16:creationId xmlns:a16="http://schemas.microsoft.com/office/drawing/2014/main" id="{9E6EEBCE-558F-4DE1-B2DC-3CC4E3B65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8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CM toutes années confondues, par séjour et selon le dispositf">
            <a:extLst>
              <a:ext uri="{FF2B5EF4-FFF2-40B4-BE49-F238E27FC236}">
                <a16:creationId xmlns:a16="http://schemas.microsoft.com/office/drawing/2014/main" id="{D40A94C7-BC48-4D72-AC5F-615CAEC9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11" y="0"/>
            <a:ext cx="4418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R6 - G AME">
            <a:extLst>
              <a:ext uri="{FF2B5EF4-FFF2-40B4-BE49-F238E27FC236}">
                <a16:creationId xmlns:a16="http://schemas.microsoft.com/office/drawing/2014/main" id="{6492E81C-5157-43EB-A244-702684283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99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Cristallin Analyse DP">
            <a:extLst>
              <a:ext uri="{FF2B5EF4-FFF2-40B4-BE49-F238E27FC236}">
                <a16:creationId xmlns:a16="http://schemas.microsoft.com/office/drawing/2014/main" id="{8844BC60-65C6-40BF-8352-46C76D589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71" y="0"/>
            <a:ext cx="63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64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Douleurs Thorax Analyse DP ">
            <a:extLst>
              <a:ext uri="{FF2B5EF4-FFF2-40B4-BE49-F238E27FC236}">
                <a16:creationId xmlns:a16="http://schemas.microsoft.com/office/drawing/2014/main" id="{79F6BF2A-1F61-4E61-B371-8EA3145F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2343150"/>
            <a:ext cx="3714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398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R1 -AMO">
            <a:extLst>
              <a:ext uri="{FF2B5EF4-FFF2-40B4-BE49-F238E27FC236}">
                <a16:creationId xmlns:a16="http://schemas.microsoft.com/office/drawing/2014/main" id="{B81B799F-AC64-4B70-B1BE-0E974CE5B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516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R2 -AMO">
            <a:extLst>
              <a:ext uri="{FF2B5EF4-FFF2-40B4-BE49-F238E27FC236}">
                <a16:creationId xmlns:a16="http://schemas.microsoft.com/office/drawing/2014/main" id="{F6BF7DB1-6AB6-47B7-AB46-9844AAABF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73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3 - AMO (hors CMU-C)">
            <a:extLst>
              <a:ext uri="{FF2B5EF4-FFF2-40B4-BE49-F238E27FC236}">
                <a16:creationId xmlns:a16="http://schemas.microsoft.com/office/drawing/2014/main" id="{1E920806-1D9A-47E0-BFA6-33F08AFF7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15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4 - AMO (hors CMU-C)">
            <a:extLst>
              <a:ext uri="{FF2B5EF4-FFF2-40B4-BE49-F238E27FC236}">
                <a16:creationId xmlns:a16="http://schemas.microsoft.com/office/drawing/2014/main" id="{2060577F-27F8-46A2-8B10-D23A9149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22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R5 - AMO (hors CMU-C)">
            <a:extLst>
              <a:ext uri="{FF2B5EF4-FFF2-40B4-BE49-F238E27FC236}">
                <a16:creationId xmlns:a16="http://schemas.microsoft.com/office/drawing/2014/main" id="{5F769EA2-B11E-4C62-B096-ACFDF3D24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10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R6 - AMO (hors CMU-C)">
            <a:extLst>
              <a:ext uri="{FF2B5EF4-FFF2-40B4-BE49-F238E27FC236}">
                <a16:creationId xmlns:a16="http://schemas.microsoft.com/office/drawing/2014/main" id="{4BF8E3F9-20A0-4815-B2B0-5DC3DC2E8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37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R1 -CMU-C">
            <a:extLst>
              <a:ext uri="{FF2B5EF4-FFF2-40B4-BE49-F238E27FC236}">
                <a16:creationId xmlns:a16="http://schemas.microsoft.com/office/drawing/2014/main" id="{83241ABE-404A-4C21-B3FB-ACA0B5B59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7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CT toutes années confondues, par séjour et selon le dispositf">
            <a:extLst>
              <a:ext uri="{FF2B5EF4-FFF2-40B4-BE49-F238E27FC236}">
                <a16:creationId xmlns:a16="http://schemas.microsoft.com/office/drawing/2014/main" id="{F60ED14B-AA2B-42FC-AB29-5DB6B14B3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84" y="0"/>
            <a:ext cx="5372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2 -CMU-C">
            <a:extLst>
              <a:ext uri="{FF2B5EF4-FFF2-40B4-BE49-F238E27FC236}">
                <a16:creationId xmlns:a16="http://schemas.microsoft.com/office/drawing/2014/main" id="{67CD015B-290C-4289-AAEA-8495F2D7C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48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3 - CMU-C">
            <a:extLst>
              <a:ext uri="{FF2B5EF4-FFF2-40B4-BE49-F238E27FC236}">
                <a16:creationId xmlns:a16="http://schemas.microsoft.com/office/drawing/2014/main" id="{F9DA24EE-3653-4889-B0B5-4B78D57E6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4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R4 - CMU-C">
            <a:extLst>
              <a:ext uri="{FF2B5EF4-FFF2-40B4-BE49-F238E27FC236}">
                <a16:creationId xmlns:a16="http://schemas.microsoft.com/office/drawing/2014/main" id="{ACB00AE0-D266-4D97-A237-19CE4EE4E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84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R5 - CMU-C">
            <a:extLst>
              <a:ext uri="{FF2B5EF4-FFF2-40B4-BE49-F238E27FC236}">
                <a16:creationId xmlns:a16="http://schemas.microsoft.com/office/drawing/2014/main" id="{39AA9A78-E6FA-4F80-A37D-3C945646E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472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R6 - CMU-C">
            <a:extLst>
              <a:ext uri="{FF2B5EF4-FFF2-40B4-BE49-F238E27FC236}">
                <a16:creationId xmlns:a16="http://schemas.microsoft.com/office/drawing/2014/main" id="{C8F6316F-3505-4F95-A113-EB7E9886A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97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R1 - SUV">
            <a:extLst>
              <a:ext uri="{FF2B5EF4-FFF2-40B4-BE49-F238E27FC236}">
                <a16:creationId xmlns:a16="http://schemas.microsoft.com/office/drawing/2014/main" id="{159BB0EE-CE64-4F3A-BFB7-0CE472B36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64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2 -SUV">
            <a:extLst>
              <a:ext uri="{FF2B5EF4-FFF2-40B4-BE49-F238E27FC236}">
                <a16:creationId xmlns:a16="http://schemas.microsoft.com/office/drawing/2014/main" id="{F9D270D5-F0C1-4987-99EB-3E868226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691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R3 - SUV">
            <a:extLst>
              <a:ext uri="{FF2B5EF4-FFF2-40B4-BE49-F238E27FC236}">
                <a16:creationId xmlns:a16="http://schemas.microsoft.com/office/drawing/2014/main" id="{485B794E-2AE4-447F-80C2-F9DA0B655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279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R4 - SUV">
            <a:extLst>
              <a:ext uri="{FF2B5EF4-FFF2-40B4-BE49-F238E27FC236}">
                <a16:creationId xmlns:a16="http://schemas.microsoft.com/office/drawing/2014/main" id="{A267090D-63F8-4F86-ACCA-09314791F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49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R5 - SUV">
            <a:extLst>
              <a:ext uri="{FF2B5EF4-FFF2-40B4-BE49-F238E27FC236}">
                <a16:creationId xmlns:a16="http://schemas.microsoft.com/office/drawing/2014/main" id="{8D8CF6A5-9CFC-4BF4-B17A-398335788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9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CT des groupes, toutes années confondues, par séjour et selon le dispositf">
            <a:extLst>
              <a:ext uri="{FF2B5EF4-FFF2-40B4-BE49-F238E27FC236}">
                <a16:creationId xmlns:a16="http://schemas.microsoft.com/office/drawing/2014/main" id="{BFB0251E-BDAD-4B81-A532-2F3681F31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67" y="0"/>
            <a:ext cx="8568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R6 - SUV">
            <a:extLst>
              <a:ext uri="{FF2B5EF4-FFF2-40B4-BE49-F238E27FC236}">
                <a16:creationId xmlns:a16="http://schemas.microsoft.com/office/drawing/2014/main" id="{EE1B594B-A37B-4543-A4C8-D7B86A84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9" y="0"/>
            <a:ext cx="1097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69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aux de mortalité intra-hospitalière par dispositf (toutes années confondues)">
            <a:extLst>
              <a:ext uri="{FF2B5EF4-FFF2-40B4-BE49-F238E27FC236}">
                <a16:creationId xmlns:a16="http://schemas.microsoft.com/office/drawing/2014/main" id="{9951B1F9-26D8-4555-A469-802B0E5F1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481137"/>
            <a:ext cx="36195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39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Evolution du taux de mortalité intra-hospitalière selon le dispostif">
            <a:extLst>
              <a:ext uri="{FF2B5EF4-FFF2-40B4-BE49-F238E27FC236}">
                <a16:creationId xmlns:a16="http://schemas.microsoft.com/office/drawing/2014/main" id="{B95B6D8A-2F30-4B62-A15B-8E1FCF487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" y="0"/>
            <a:ext cx="12165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4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urée moyenne des séjours d&amp;apos;hémodialyses (par dispositif) ">
            <a:extLst>
              <a:ext uri="{FF2B5EF4-FFF2-40B4-BE49-F238E27FC236}">
                <a16:creationId xmlns:a16="http://schemas.microsoft.com/office/drawing/2014/main" id="{B8AED68E-76E1-4FE0-A964-90A4C612E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925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épartition de séjours hémodialyses en terme de classe d&amp;apos;âge, par dispositif (toutes années confondues)">
            <a:extLst>
              <a:ext uri="{FF2B5EF4-FFF2-40B4-BE49-F238E27FC236}">
                <a16:creationId xmlns:a16="http://schemas.microsoft.com/office/drawing/2014/main" id="{3D5D3A80-CC29-4765-A9C5-2D2A6473E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44" y="0"/>
            <a:ext cx="2953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690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épartition de séjours hémodialys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7D460286-B303-4BB2-83D8-0F302F5CE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05" y="0"/>
            <a:ext cx="3408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938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Durée moyenne des séjours de chimiothérapies (par dispositif)">
            <a:extLst>
              <a:ext uri="{FF2B5EF4-FFF2-40B4-BE49-F238E27FC236}">
                <a16:creationId xmlns:a16="http://schemas.microsoft.com/office/drawing/2014/main" id="{8F91CC71-870D-4D59-B34C-B3AC7A5F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297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Répartition de séjours de chim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1B55DBE2-DCB2-4733-939C-57C4FC2E1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44" y="0"/>
            <a:ext cx="2953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209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épartition de séjours de chimiothérapi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F0BE63A2-8E43-4E5B-8A89-8AD7C3824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05" y="0"/>
            <a:ext cx="3408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296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Durée moyenne des séjours de radiothérapies (par dispositif)">
            <a:extLst>
              <a:ext uri="{FF2B5EF4-FFF2-40B4-BE49-F238E27FC236}">
                <a16:creationId xmlns:a16="http://schemas.microsoft.com/office/drawing/2014/main" id="{E4BF8E2F-BB51-41B3-9F37-DF97D34A3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590675"/>
            <a:ext cx="31623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2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</Words>
  <Application>Microsoft Office PowerPoint</Application>
  <PresentationFormat>Grand écran</PresentationFormat>
  <Paragraphs>2</Paragraphs>
  <Slides>108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108</vt:i4>
      </vt:variant>
    </vt:vector>
  </HeadingPairs>
  <TitlesOfParts>
    <vt:vector size="112" baseType="lpstr">
      <vt:lpstr>Arial</vt:lpstr>
      <vt:lpstr>Calibri</vt:lpstr>
      <vt:lpstr>Calibri Light</vt:lpstr>
      <vt:lpstr>Office Theme</vt:lpstr>
      <vt:lpstr>Répertoire des visualisations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Répertoire des visualisations de données</dc:title>
  <dc:creator/>
  <cp:lastModifiedBy>ZAKARIA BEKKAR</cp:lastModifiedBy>
  <cp:revision>1</cp:revision>
  <dcterms:created xsi:type="dcterms:W3CDTF">2022-05-06T14:41:07Z</dcterms:created>
  <dcterms:modified xsi:type="dcterms:W3CDTF">2022-05-06T14:56:54Z</dcterms:modified>
</cp:coreProperties>
</file>